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1"/>
  </p:notesMasterIdLst>
  <p:sldIdLst>
    <p:sldId id="259" r:id="rId18"/>
    <p:sldId id="282" r:id="rId19"/>
    <p:sldId id="288" r:id="rId20"/>
    <p:sldId id="294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5" r:id="rId30"/>
    <p:sldId id="296" r:id="rId31"/>
    <p:sldId id="307" r:id="rId32"/>
    <p:sldId id="308" r:id="rId33"/>
    <p:sldId id="297" r:id="rId34"/>
    <p:sldId id="298" r:id="rId35"/>
    <p:sldId id="299" r:id="rId36"/>
    <p:sldId id="301" r:id="rId37"/>
    <p:sldId id="300" r:id="rId38"/>
    <p:sldId id="302" r:id="rId39"/>
    <p:sldId id="303" r:id="rId40"/>
    <p:sldId id="304" r:id="rId41"/>
    <p:sldId id="292" r:id="rId42"/>
    <p:sldId id="275" r:id="rId43"/>
    <p:sldId id="293" r:id="rId44"/>
    <p:sldId id="280" r:id="rId45"/>
    <p:sldId id="305" r:id="rId46"/>
    <p:sldId id="309" r:id="rId47"/>
    <p:sldId id="276" r:id="rId48"/>
    <p:sldId id="272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282"/>
            <p14:sldId id="288"/>
            <p14:sldId id="294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5"/>
            <p14:sldId id="296"/>
            <p14:sldId id="307"/>
            <p14:sldId id="308"/>
            <p14:sldId id="297"/>
            <p14:sldId id="298"/>
            <p14:sldId id="299"/>
            <p14:sldId id="301"/>
            <p14:sldId id="300"/>
            <p14:sldId id="302"/>
            <p14:sldId id="303"/>
            <p14:sldId id="304"/>
            <p14:sldId id="292"/>
            <p14:sldId id="275"/>
            <p14:sldId id="293"/>
            <p14:sldId id="280"/>
            <p14:sldId id="305"/>
            <p14:sldId id="309"/>
            <p14:sldId id="276"/>
            <p14:sldId id="272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EBF"/>
    <a:srgbClr val="FDFFFB"/>
    <a:srgbClr val="CED2E3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8" autoAdjust="0"/>
    <p:restoredTop sz="86095" autoAdjust="0"/>
  </p:normalViewPr>
  <p:slideViewPr>
    <p:cSldViewPr snapToGrid="0">
      <p:cViewPr>
        <p:scale>
          <a:sx n="96" d="100"/>
          <a:sy n="96" d="100"/>
        </p:scale>
        <p:origin x="-1412" y="-1052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5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 is another way to look at the differences</a:t>
            </a:r>
            <a:r>
              <a:rPr lang="en-US" baseline="0" dirty="0" smtClean="0"/>
              <a:t> – ISO image vs ZIP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like ISO images – they have everything they need to boot a server image and run an OS and applications, you can apply an ISO to a bare metal server to build a full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are like zip images , zips are just a package of files and maybe applications, you cant install a ZIP file on a bare </a:t>
            </a:r>
            <a:r>
              <a:rPr lang="en-US" baseline="0" dirty="0" err="1" smtClean="0"/>
              <a:t>meatl</a:t>
            </a:r>
            <a:r>
              <a:rPr lang="en-US" baseline="0" dirty="0" smtClean="0"/>
              <a:t> server – you need an OS plus some other things.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23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33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Containers</a:t>
            </a:r>
            <a:r>
              <a:rPr lang="en-US" baseline="0" dirty="0" smtClean="0"/>
              <a:t> originated form the UNIX/Linux world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Containers in Linux are made possible by a few key features built into the </a:t>
            </a:r>
            <a:r>
              <a:rPr lang="en-US" baseline="0" dirty="0" err="1" smtClean="0"/>
              <a:t>Lunix</a:t>
            </a:r>
            <a:r>
              <a:rPr lang="en-US" baseline="0" dirty="0" smtClean="0"/>
              <a:t> kernel that isolate processes and limit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actual purpose of each component is not that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is important is how long these components have been around , one almost 20yrs 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the questions one would ask is , Why are we taking about containers now?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 in the last few years , people have tried to leverage Linux containers and develop different approaches to tools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24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03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1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The next layer is the platform layer – or the continuum of cloud platforms that customers would consider to support the management and  orchestration of instances. We organize this layer into 3 major buckets.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left side you have your virtual machine cloud management platforms like VMware’s </a:t>
            </a:r>
            <a:r>
              <a:rPr lang="en-US" baseline="0" dirty="0" err="1" smtClean="0">
                <a:sym typeface="Wingdings" panose="05000000000000000000" pitchFamily="2" charset="2"/>
              </a:rPr>
              <a:t>vRealize</a:t>
            </a:r>
            <a:r>
              <a:rPr lang="en-US" baseline="0" dirty="0" smtClean="0">
                <a:sym typeface="Wingdings" panose="05000000000000000000" pitchFamily="2" charset="2"/>
              </a:rPr>
              <a:t> or our turnkey </a:t>
            </a:r>
            <a:r>
              <a:rPr lang="en-US" baseline="0" dirty="0" err="1" smtClean="0">
                <a:sym typeface="Wingdings" panose="05000000000000000000" pitchFamily="2" charset="2"/>
              </a:rPr>
              <a:t>vRA</a:t>
            </a:r>
            <a:r>
              <a:rPr lang="en-US" baseline="0" dirty="0" smtClean="0">
                <a:sym typeface="Wingdings" panose="05000000000000000000" pitchFamily="2" charset="2"/>
              </a:rPr>
              <a:t> solution Enterprise Hybrid Cloud (EHC). Note there is also Azure / Azure Pack, </a:t>
            </a:r>
            <a:r>
              <a:rPr lang="en-US" baseline="0" dirty="0" err="1" smtClean="0">
                <a:sym typeface="Wingdings" panose="05000000000000000000" pitchFamily="2" charset="2"/>
              </a:rPr>
              <a:t>RedHat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CloudForms</a:t>
            </a:r>
            <a:r>
              <a:rPr lang="en-US" baseline="0" dirty="0" smtClean="0">
                <a:sym typeface="Wingdings" panose="05000000000000000000" pitchFamily="2" charset="2"/>
              </a:rPr>
              <a:t>, and Cisco UCS Director being used by our customers to deploy VMs.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In the  middle you have the Do-it-yourself (DIY) container Management and Orchestration (M&amp;O) solutions - 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 the right side are the cross-cloud PaaS Suites that are mostly container based but can be VM based.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Hyper-V, KVM and VMware </a:t>
            </a:r>
            <a:r>
              <a:rPr lang="en-US" baseline="0" dirty="0" err="1" smtClean="0">
                <a:sym typeface="Wingdings" panose="05000000000000000000" pitchFamily="2" charset="2"/>
              </a:rPr>
              <a:t>ESXi</a:t>
            </a:r>
            <a:r>
              <a:rPr lang="en-US" baseline="0" dirty="0" smtClean="0">
                <a:sym typeface="Wingdings" panose="05000000000000000000" pitchFamily="2" charset="2"/>
              </a:rPr>
              <a:t>/vSphere were excluded as they are infrastructure cluster managers and hypervisors – not to minimize their importance – but to stress that the focus on platform orchestration.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One word of caution, This is not meant to be a decoder ring , read strictly from top to bottom. We all know that customers environments are all slightly different. This is meant as simple way to describe what I happening in the cloud solutions ecosystem and drive a discovery discussion with customers. 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1637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need to set the stage around containers</a:t>
            </a:r>
            <a:r>
              <a:rPr lang="en-US" baseline="0" dirty="0" smtClean="0"/>
              <a:t> , our current GTM, and the cloud ecosystem. We do this through a discussion on instantiation , and the instances we provide to app-dev.</a:t>
            </a:r>
          </a:p>
          <a:p>
            <a:r>
              <a:rPr lang="en-US" dirty="0" smtClean="0"/>
              <a:t>Many years ago when we started our</a:t>
            </a:r>
            <a:r>
              <a:rPr lang="en-US" baseline="0" dirty="0" smtClean="0"/>
              <a:t> </a:t>
            </a:r>
            <a:r>
              <a:rPr lang="en-US" dirty="0" smtClean="0"/>
              <a:t>journey in distributed IT we delivered physical servers to our customers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Then a bit before</a:t>
            </a:r>
            <a:r>
              <a:rPr lang="en-US" baseline="0" dirty="0" smtClean="0"/>
              <a:t> 2000, </a:t>
            </a:r>
            <a:r>
              <a:rPr lang="en-US" dirty="0" smtClean="0"/>
              <a:t>advancements in processor and memory density</a:t>
            </a:r>
            <a:r>
              <a:rPr lang="en-US" baseline="0" dirty="0" smtClean="0"/>
              <a:t> started accelerating, and</a:t>
            </a:r>
            <a:r>
              <a:rPr lang="en-US" dirty="0" smtClean="0"/>
              <a:t> along with Moore's Law, forced the industry to partition</a:t>
            </a:r>
            <a:r>
              <a:rPr lang="en-US" baseline="0" dirty="0" smtClean="0"/>
              <a:t> servers and drive consolidation ratios through virtualization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Virtual machines were then added to what types of instances we can deliver.</a:t>
            </a:r>
          </a:p>
          <a:p>
            <a:r>
              <a:rPr lang="en-US" baseline="0" dirty="0" smtClean="0"/>
              <a:t>These instances starting forming a sort of “contract” with applications owners and developers. Its how dev and ops interacts with each other.</a:t>
            </a:r>
          </a:p>
          <a:p>
            <a:r>
              <a:rPr lang="en-US" baseline="0" dirty="0" smtClean="0"/>
              <a:t>In fact how many have we seen a conflict btw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and ops over vCPU assignments in VMs because VM sizing was one of the key ways dev and ops would communicate</a:t>
            </a:r>
          </a:p>
          <a:p>
            <a:endParaRPr lang="en-US" dirty="0" smtClean="0"/>
          </a:p>
          <a:p>
            <a:r>
              <a:rPr lang="en-US" dirty="0" smtClean="0"/>
              <a:t>[click]</a:t>
            </a:r>
          </a:p>
          <a:p>
            <a:r>
              <a:rPr lang="en-US" dirty="0" smtClean="0"/>
              <a:t>Fast forward to </a:t>
            </a:r>
            <a:r>
              <a:rPr lang="en-US" baseline="0" dirty="0" smtClean="0"/>
              <a:t>today and now you not only have physical servers and VMs as instance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But you now have containers to support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in some cases ,  like in Pivotal Cloud Foundry or server-less technologies…You have just code artifacts being deployed, and the contract is not a VM or a container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[click]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live in a time where we have many more ways of providing infra to developers or application owners , and this requires us to think about the different platforms and solutions support these instances.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4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7574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have done a great job of positioning solution on both bookends of this continuum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 the left side delivering </a:t>
            </a:r>
            <a:r>
              <a:rPr lang="en-US" baseline="0" dirty="0" err="1" smtClean="0"/>
              <a:t>Vmware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vRealize</a:t>
            </a:r>
            <a:r>
              <a:rPr lang="en-US" baseline="0" dirty="0" smtClean="0"/>
              <a:t> Suite for VM based portals  , and delivering to customers  a turnkey solution in </a:t>
            </a:r>
            <a:r>
              <a:rPr lang="en-US" baseline="0" dirty="0" err="1" smtClean="0"/>
              <a:t>XaaS</a:t>
            </a:r>
            <a:r>
              <a:rPr lang="en-US" baseline="0" dirty="0" smtClean="0"/>
              <a:t> with EHC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07573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solidFill>
                  <a:srgbClr val="FFFFFF"/>
                </a:solidFill>
              </a:rPr>
              <a:t>However </a:t>
            </a:r>
            <a:r>
              <a:rPr lang="en-US" sz="1200" dirty="0" err="1" smtClean="0">
                <a:solidFill>
                  <a:srgbClr val="FFFFFF"/>
                </a:solidFill>
              </a:rPr>
              <a:t>vRealize</a:t>
            </a:r>
            <a:r>
              <a:rPr lang="en-US" sz="1200" baseline="0" dirty="0" smtClean="0">
                <a:solidFill>
                  <a:srgbClr val="FFFFFF"/>
                </a:solidFill>
              </a:rPr>
              <a:t> and </a:t>
            </a:r>
            <a:r>
              <a:rPr lang="en-US" sz="1200" dirty="0" smtClean="0">
                <a:solidFill>
                  <a:srgbClr val="FFFFFF"/>
                </a:solidFill>
              </a:rPr>
              <a:t>EHC or Pivotal Cloud Foundry (PCF)</a:t>
            </a:r>
            <a:r>
              <a:rPr lang="en-US" sz="1200" baseline="0" dirty="0" smtClean="0">
                <a:solidFill>
                  <a:srgbClr val="FFFFFF"/>
                </a:solidFill>
              </a:rPr>
              <a:t> and Native Hybrid Cloud (NHC) may not resonate with you customers. Or maybe your customer has a partnership with a HP or IBM. Maybe they already have some technical debt in one of these platforms. Y</a:t>
            </a:r>
            <a:r>
              <a:rPr lang="en-US" sz="1200" dirty="0" smtClean="0">
                <a:solidFill>
                  <a:srgbClr val="FFFFFF"/>
                </a:solidFill>
              </a:rPr>
              <a:t>our customers may be deploying in what we call the “Messy Middle”</a:t>
            </a:r>
            <a:r>
              <a:rPr lang="en-US" sz="1200" baseline="0" dirty="0" smtClean="0">
                <a:solidFill>
                  <a:srgbClr val="FFFFFF"/>
                </a:solidFill>
              </a:rPr>
              <a:t> - </a:t>
            </a:r>
            <a:r>
              <a:rPr lang="en-US" sz="1200" dirty="0" smtClean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1200" u="sng" dirty="0" smtClean="0">
                <a:solidFill>
                  <a:srgbClr val="FFFFFF"/>
                </a:solidFill>
              </a:rPr>
              <a:t>OPPORTUNITY….. Why opportunity?</a:t>
            </a:r>
          </a:p>
        </p:txBody>
      </p:sp>
    </p:spTree>
    <p:extLst>
      <p:ext uri="{BB962C8B-B14F-4D97-AF65-F5344CB8AC3E}">
        <p14:creationId xmlns:p14="http://schemas.microsoft.com/office/powerpoint/2010/main" val="146573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Why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all needs Infrastructure, off=premises and on-premises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while a few customers are looking off-premise for these instances a large majority will need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infra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[click]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7219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20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994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75" y="696913"/>
            <a:ext cx="4819650" cy="2711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Today we are going to focus on two areas of opportunity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container platforms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on-premises solutions for these platforms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 is a lot of hype about containers , however to a lot of us it feel like we are at the beginning of a fundamental shift in how infra gets delivered and the interaction btw Ops/Infra and app-dev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 me it feels like I am back in 2004-2007 (mid 2000s) , when VMs were taking off , and you have this great dialog in the industry around what can get virtualized and how to manage VMs at scale, and all these new tools were being developed , new companies were popping 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I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think about containers it takes me back to </a:t>
            </a:r>
            <a:r>
              <a:rPr lang="en-US" baseline="0" dirty="0" err="1" smtClean="0"/>
              <a:t>VMWorld</a:t>
            </a:r>
            <a:r>
              <a:rPr lang="en-US" baseline="0" dirty="0" smtClean="0"/>
              <a:t> 2006 in  or </a:t>
            </a:r>
            <a:r>
              <a:rPr lang="en-US" baseline="0" dirty="0" err="1" smtClean="0"/>
              <a:t>VMWorld</a:t>
            </a:r>
            <a:r>
              <a:rPr lang="en-US" baseline="0" dirty="0" smtClean="0"/>
              <a:t> 2007 in , those were amazing times when everything seemed so awesome so new and fresh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Lets see what containers are all about….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4014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8950" y="530225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Best way to explain</a:t>
            </a:r>
            <a:r>
              <a:rPr lang="en-US" baseline="0" dirty="0" smtClean="0"/>
              <a:t> containers is to compare to something we know and hold dear – Virtual machines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just a mirror image of a server – virtualization creates a mirror image of a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That means you have a full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Think about what that OS does – translate HW to an App and APP to HW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And with utilization rates for VMs averaging 20-50% in most companies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Now think about all the VMs running in a typical enterprise -100’s maybe 1000’s of VMs – all with there own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VMs are not going away – they still needed for a lot of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wont be put into containers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apps only run on VMs , ISVs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Like the other critical heritage environments – Mainframes for instances – VMs will still be needed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 now the industry is heavy into the debate on whether things like Oracle DBs should be put into containers – sound familiar?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schemeClr val="bg1"/>
                </a:solidFill>
                <a:latin typeface="Arial"/>
              </a:rPr>
              <a:pPr/>
              <a:t>22</a:t>
            </a:fld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75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43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5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18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296891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37" Type="http://schemas.openxmlformats.org/officeDocument/2006/relationships/theme" Target="../theme/theme17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36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slideLayout" Target="../slideLayouts/slideLayout5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  <p:sldLayoutId id="2147484226" r:id="rId34"/>
    <p:sldLayoutId id="2147484227" r:id="rId35"/>
    <p:sldLayoutId id="2147484228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8/31/2017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jpeg"/><Relationship Id="rId1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0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54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f"/><Relationship Id="rId7" Type="http://schemas.openxmlformats.org/officeDocument/2006/relationships/image" Target="../media/image2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25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n.collab.net/nonav/community/swp/training/SprintRetrospectiveMeeting/SprintRetrospectiveMeeting.htm" TargetMode="External"/><Relationship Id="rId3" Type="http://schemas.openxmlformats.org/officeDocument/2006/relationships/hyperlink" Target="http://www.collab.net/sites/default/files/uploads/ScrumMaster_Checklist.pdf" TargetMode="External"/><Relationship Id="rId7" Type="http://schemas.openxmlformats.org/officeDocument/2006/relationships/hyperlink" Target="http://www.open.collab.net/nonav/community/swp/training/SprintReviewMeeting/SprintReviewMeeting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5.xml"/><Relationship Id="rId6" Type="http://schemas.openxmlformats.org/officeDocument/2006/relationships/hyperlink" Target="http://www.open.collab.net/nonav/community/swp/training/DailyScrumMeeting/DailyScrumMeeting.htm" TargetMode="External"/><Relationship Id="rId5" Type="http://schemas.openxmlformats.org/officeDocument/2006/relationships/hyperlink" Target="http://www.open.collab.net/nonav/community/swp/training/SprintPlanningMeeting/SprintPlanningMeeting.htm" TargetMode="External"/><Relationship Id="rId4" Type="http://schemas.openxmlformats.org/officeDocument/2006/relationships/hyperlink" Target="http://www.open.collab.net/nonav/community/swp/training/BacklogRefinementMeeting/BacklogRefinementMeeting.ht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</a:t>
            </a:r>
            <a:r>
              <a:rPr lang="en-US" sz="5400" b="1" kern="0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MetroLabs</a:t>
            </a:r>
            <a:endParaRPr lang="en-US" sz="5400" b="1" kern="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61">
        <p:fade/>
      </p:transition>
    </mc:Choice>
    <mc:Fallback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361018"/>
            <a:ext cx="10610849" cy="4256615"/>
          </a:xfrm>
        </p:spPr>
        <p:txBody>
          <a:bodyPr/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DevOps</a:t>
            </a:r>
            <a:r>
              <a:rPr lang="en-US" sz="4000" b="1" dirty="0" smtClean="0"/>
              <a:t> (</a:t>
            </a:r>
            <a:r>
              <a:rPr lang="en-US" sz="4000" b="1" dirty="0" smtClean="0">
                <a:solidFill>
                  <a:srgbClr val="FFFF00"/>
                </a:solidFill>
              </a:rPr>
              <a:t>Dev</a:t>
            </a:r>
            <a:r>
              <a:rPr lang="en-US" sz="4000" dirty="0" smtClean="0"/>
              <a:t>elopment </a:t>
            </a:r>
            <a:r>
              <a:rPr lang="en-US" sz="4000" b="1" dirty="0" smtClean="0">
                <a:solidFill>
                  <a:srgbClr val="FFFF00"/>
                </a:solidFill>
              </a:rPr>
              <a:t>Op</a:t>
            </a:r>
            <a:r>
              <a:rPr lang="en-US" sz="4000" dirty="0" smtClean="0"/>
              <a:t>eration</a:t>
            </a:r>
            <a:r>
              <a:rPr lang="en-US" sz="4000" b="1" dirty="0" smtClean="0">
                <a:solidFill>
                  <a:srgbClr val="FFFF00"/>
                </a:solidFill>
              </a:rPr>
              <a:t>s</a:t>
            </a: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51" y="2101150"/>
            <a:ext cx="5632704" cy="45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DevOps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35548" y="1703388"/>
            <a:ext cx="5063654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Integration/Delivery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76466" y="1703388"/>
            <a:ext cx="6581818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01378" y="815359"/>
            <a:ext cx="3096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Prior to 2000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8284" y="1751257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2000-2013</a:t>
            </a:r>
          </a:p>
        </p:txBody>
      </p:sp>
      <p:sp>
        <p:nvSpPr>
          <p:cNvPr id="40" name="Bent-Up Arrow 39"/>
          <p:cNvSpPr/>
          <p:nvPr/>
        </p:nvSpPr>
        <p:spPr>
          <a:xfrm rot="5400000">
            <a:off x="2661898" y="1510644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1" name="Bent-Up Arrow 40"/>
          <p:cNvSpPr/>
          <p:nvPr/>
        </p:nvSpPr>
        <p:spPr>
          <a:xfrm rot="5400000">
            <a:off x="5958480" y="2864239"/>
            <a:ext cx="785057" cy="1363459"/>
          </a:xfrm>
          <a:prstGeom prst="bentUpArrow">
            <a:avLst>
              <a:gd name="adj1" fmla="val 11531"/>
              <a:gd name="adj2" fmla="val 17653"/>
              <a:gd name="adj3" fmla="val 25000"/>
            </a:avLst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2737" y="3130668"/>
            <a:ext cx="37935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</a:rPr>
              <a:t>2013-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108600" y="4090112"/>
            <a:ext cx="3779880" cy="3653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3583" y="4548337"/>
            <a:ext cx="3761624" cy="3812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0941" y="4997511"/>
            <a:ext cx="3779943" cy="3594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i="1" dirty="0">
                <a:solidFill>
                  <a:srgbClr val="FFFFFF"/>
                </a:solidFill>
              </a:rPr>
              <a:t>What’s Next?</a:t>
            </a:r>
            <a:endParaRPr lang="en-US" sz="1867" i="1" dirty="0">
              <a:solidFill>
                <a:srgbClr val="FFFFFF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3567" y="1303972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81983" y="2739544"/>
            <a:ext cx="3779880" cy="359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Virtual Machine (VMs)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7" y="5537126"/>
            <a:ext cx="10896563" cy="72384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We have more ways of providing infrastructure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759" y="203772"/>
            <a:ext cx="10607040" cy="660507"/>
          </a:xfrm>
        </p:spPr>
        <p:txBody>
          <a:bodyPr/>
          <a:lstStyle/>
          <a:p>
            <a:r>
              <a:rPr lang="en-US" dirty="0" smtClean="0"/>
              <a:t>Journey of Instances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81983" y="2272221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01003" y="3636884"/>
            <a:ext cx="3779880" cy="35950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Physical Servers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1379" y="2584902"/>
            <a:ext cx="2756222" cy="2905397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378" y="2721268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2"/>
                </a:solidFill>
              </a:rPr>
              <a:t>Prior to 2000</a:t>
            </a:r>
            <a:endParaRPr lang="en-US" sz="1400" dirty="0" smtClean="0">
              <a:solidFill>
                <a:schemeClr val="bg2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Physical Servers ()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0501" y="3221817"/>
            <a:ext cx="2544897" cy="213517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1378" y="3187061"/>
            <a:ext cx="275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2000-2013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Move to Virtual Machines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80501" y="3925724"/>
            <a:ext cx="2402213" cy="1334158"/>
            <a:chOff x="980501" y="3925724"/>
            <a:chExt cx="2402213" cy="1334158"/>
          </a:xfrm>
        </p:grpSpPr>
        <p:sp>
          <p:nvSpPr>
            <p:cNvPr id="8" name="Rectangle 7"/>
            <p:cNvSpPr/>
            <p:nvPr/>
          </p:nvSpPr>
          <p:spPr>
            <a:xfrm>
              <a:off x="1040374" y="39257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0501" y="3970946"/>
              <a:ext cx="117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</a:rPr>
                <a:t>Physical/VM-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8297" y="42787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8297" y="46093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8297" y="48776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83165" y="3955224"/>
              <a:ext cx="1099549" cy="13046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6946" y="3970946"/>
              <a:ext cx="1175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>
                  <a:solidFill>
                    <a:schemeClr val="bg2"/>
                  </a:solidFill>
                </a:rPr>
                <a:t>Physical/VM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01088" y="4308223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01088" y="463880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01088" y="4907180"/>
              <a:ext cx="1063703" cy="30777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dirty="0" smtClean="0">
                  <a:solidFill>
                    <a:schemeClr val="bg2"/>
                  </a:solidFill>
                  <a:latin typeface="+mn-lt"/>
                </a:rPr>
                <a:t>Container</a:t>
              </a:r>
              <a:endParaRPr lang="en-US" sz="1400" dirty="0" smtClean="0">
                <a:solidFill>
                  <a:schemeClr val="bg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8476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40" grpId="0" animBg="1"/>
      <p:bldP spid="41" grpId="0" animBg="1"/>
      <p:bldP spid="10" grpId="0"/>
      <p:bldP spid="12" grpId="0" animBg="1"/>
      <p:bldP spid="13" grpId="0" animBg="1"/>
      <p:bldP spid="14" grpId="0" animBg="1"/>
      <p:bldP spid="16" grpId="0" animBg="1"/>
      <p:bldP spid="18" grpId="0" animBg="1"/>
      <p:bldP spid="4" grpId="0" animBg="1"/>
      <p:bldP spid="17" grpId="0" animBg="1"/>
      <p:bldP spid="19" grpId="0" animBg="1"/>
      <p:bldP spid="2" grpId="0" animBg="1"/>
      <p:bldP spid="5" grpId="0"/>
      <p:bldP spid="7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this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</a:t>
            </a:r>
            <a:r>
              <a:rPr lang="en-US" sz="1200" dirty="0">
                <a:solidFill>
                  <a:srgbClr val="FFFFFF"/>
                </a:solidFill>
                <a:latin typeface="Verdana"/>
              </a:rPr>
              <a:t>Pipeline</a:t>
            </a:r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  <a:endParaRPr lang="en-US" sz="1333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>
                <a:solidFill>
                  <a:schemeClr val="tx2"/>
                </a:solidFill>
                <a:latin typeface="Arial"/>
              </a:rPr>
              <a:t>Ready Solutions</a:t>
            </a:r>
            <a:endParaRPr lang="en-US" sz="1400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  <a:endParaRPr lang="en-US" sz="1467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</a:t>
            </a:r>
            <a:r>
              <a:rPr lang="en-US" sz="1600" dirty="0">
                <a:solidFill>
                  <a:srgbClr val="FFFFFF"/>
                </a:solidFill>
                <a:latin typeface="Verdana"/>
              </a:rPr>
              <a:t>CMPs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</a:t>
              </a:r>
              <a:r>
                <a:rPr lang="en-US" sz="933" dirty="0">
                  <a:solidFill>
                    <a:srgbClr val="000000"/>
                  </a:solidFill>
                </a:rPr>
                <a:t>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</a:t>
            </a:r>
            <a:r>
              <a:rPr lang="en-US" sz="1200" dirty="0">
                <a:solidFill>
                  <a:srgbClr val="FFFFFF"/>
                </a:solidFill>
                <a:latin typeface="Verdana"/>
              </a:rPr>
              <a:t>Pipeline</a:t>
            </a:r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  <a:endParaRPr lang="en-US" sz="1333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  <a:endParaRPr lang="en-US" sz="1467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</a:t>
            </a:r>
            <a:r>
              <a:rPr lang="en-US" sz="1600" dirty="0">
                <a:solidFill>
                  <a:srgbClr val="FFFFFF"/>
                </a:solidFill>
                <a:latin typeface="Verdana"/>
              </a:rPr>
              <a:t>CMPs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</a:t>
              </a:r>
              <a:r>
                <a:rPr lang="en-US" sz="933" dirty="0">
                  <a:solidFill>
                    <a:srgbClr val="000000"/>
                  </a:solidFill>
                </a:rPr>
                <a:t>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524611" y="714166"/>
            <a:ext cx="3740384" cy="139324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03906" y="2108800"/>
            <a:ext cx="7217185" cy="2554757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dirty="0">
                <a:solidFill>
                  <a:srgbClr val="FFFFFF"/>
                </a:solidFill>
              </a:rPr>
              <a:t>Dell EMC has most uses cases covered with bookend turnkey solutions – </a:t>
            </a:r>
            <a:r>
              <a:rPr lang="en-US" sz="3733" dirty="0" err="1">
                <a:solidFill>
                  <a:srgbClr val="FFFFFF"/>
                </a:solidFill>
              </a:rPr>
              <a:t>vRA</a:t>
            </a:r>
            <a:r>
              <a:rPr lang="en-US" sz="3733" dirty="0">
                <a:solidFill>
                  <a:srgbClr val="FFFFFF"/>
                </a:solidFill>
              </a:rPr>
              <a:t>/EHC for </a:t>
            </a:r>
            <a:r>
              <a:rPr lang="en-US" sz="3733" dirty="0" err="1">
                <a:solidFill>
                  <a:srgbClr val="FFFFFF"/>
                </a:solidFill>
              </a:rPr>
              <a:t>XaaS</a:t>
            </a:r>
            <a:r>
              <a:rPr lang="en-US" sz="3733" dirty="0">
                <a:solidFill>
                  <a:srgbClr val="FFFFFF"/>
                </a:solidFill>
              </a:rPr>
              <a:t> and </a:t>
            </a:r>
            <a:r>
              <a:rPr lang="en-US" sz="3733" dirty="0">
                <a:solidFill>
                  <a:srgbClr val="FFFFFF"/>
                </a:solidFill>
              </a:rPr>
              <a:t>PCF/</a:t>
            </a:r>
            <a:r>
              <a:rPr lang="en-US" sz="3733" dirty="0">
                <a:solidFill>
                  <a:srgbClr val="FFFFFF"/>
                </a:solidFill>
              </a:rPr>
              <a:t>NHC Cloud Native</a:t>
            </a:r>
            <a:endParaRPr lang="en-US" sz="3733" dirty="0">
              <a:solidFill>
                <a:srgbClr val="FFFFFF"/>
              </a:solidFill>
            </a:endParaRPr>
          </a:p>
        </p:txBody>
      </p:sp>
      <p:sp>
        <p:nvSpPr>
          <p:cNvPr id="75" name="Left Arrow 74"/>
          <p:cNvSpPr/>
          <p:nvPr/>
        </p:nvSpPr>
        <p:spPr>
          <a:xfrm>
            <a:off x="2332577" y="2832078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031057" y="2565533"/>
            <a:ext cx="2947560" cy="12133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</a:t>
            </a:r>
            <a:r>
              <a:rPr lang="en-US" sz="1867" dirty="0" err="1">
                <a:solidFill>
                  <a:srgbClr val="FFFFFF"/>
                </a:solidFill>
              </a:rPr>
              <a:t>XaaS</a:t>
            </a:r>
            <a:r>
              <a:rPr lang="en-US" sz="1867" dirty="0">
                <a:solidFill>
                  <a:srgbClr val="FFFFFF"/>
                </a:solidFill>
              </a:rPr>
              <a:t> Engineered </a:t>
            </a:r>
            <a:r>
              <a:rPr lang="en-US" sz="1867" dirty="0">
                <a:solidFill>
                  <a:srgbClr val="FFFFFF"/>
                </a:solidFill>
              </a:rPr>
              <a:t>Solution for Traditional Apps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88" name="Left Arrow 87"/>
          <p:cNvSpPr/>
          <p:nvPr/>
        </p:nvSpPr>
        <p:spPr>
          <a:xfrm rot="10800000">
            <a:off x="8298607" y="2848890"/>
            <a:ext cx="1496832" cy="7559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/>
            <a:endParaRPr lang="en-US" sz="1467" dirty="0">
              <a:solidFill>
                <a:srgbClr val="FFFFFF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141632" y="2554512"/>
            <a:ext cx="2998475" cy="1259769"/>
          </a:xfrm>
          <a:prstGeom prst="roundRect">
            <a:avLst/>
          </a:prstGeom>
          <a:solidFill>
            <a:srgbClr val="005E8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Buy an </a:t>
            </a:r>
            <a:r>
              <a:rPr lang="en-US" sz="1867" dirty="0">
                <a:solidFill>
                  <a:srgbClr val="FFFFFF"/>
                </a:solidFill>
              </a:rPr>
              <a:t>Cloud Agnostic </a:t>
            </a:r>
            <a:r>
              <a:rPr lang="en-US" sz="1867" dirty="0" err="1">
                <a:solidFill>
                  <a:srgbClr val="FFFFFF"/>
                </a:solidFill>
              </a:rPr>
              <a:t>PaaS</a:t>
            </a:r>
            <a:endParaRPr lang="en-US" sz="1867" dirty="0">
              <a:solidFill>
                <a:srgbClr val="FFFFFF"/>
              </a:solidFill>
            </a:endParaRPr>
          </a:p>
          <a:p>
            <a:pPr algn="ctr"/>
            <a:r>
              <a:rPr lang="en-US" sz="1867" dirty="0">
                <a:solidFill>
                  <a:srgbClr val="FFFFFF"/>
                </a:solidFill>
              </a:rPr>
              <a:t>for Cloud Native and Java Apps</a:t>
            </a:r>
            <a:endParaRPr lang="en-US" sz="18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</a:t>
            </a:r>
            <a:r>
              <a:rPr lang="en-US" sz="1200" dirty="0">
                <a:solidFill>
                  <a:srgbClr val="FFFFFF"/>
                </a:solidFill>
                <a:latin typeface="Verdana"/>
              </a:rPr>
              <a:t>Pipeline</a:t>
            </a:r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  <a:endParaRPr lang="en-US" sz="1333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  <a:endParaRPr lang="en-US" sz="1467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</a:t>
            </a:r>
            <a:r>
              <a:rPr lang="en-US" sz="1600" dirty="0">
                <a:solidFill>
                  <a:srgbClr val="FFFFFF"/>
                </a:solidFill>
                <a:latin typeface="Verdana"/>
              </a:rPr>
              <a:t>CMPs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</a:t>
              </a:r>
              <a:r>
                <a:rPr lang="en-US" sz="933" dirty="0">
                  <a:solidFill>
                    <a:srgbClr val="000000"/>
                  </a:solidFill>
                </a:rPr>
                <a:t>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48897" y="2141943"/>
            <a:ext cx="7360891" cy="2512852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FFFFFF"/>
                </a:solidFill>
              </a:rPr>
              <a:t>However your customers may be deploying in the “Messy Middle”</a:t>
            </a:r>
          </a:p>
          <a:p>
            <a:pPr algn="ctr"/>
            <a:r>
              <a:rPr lang="en-US" sz="2667" dirty="0">
                <a:solidFill>
                  <a:srgbClr val="FFFFFF"/>
                </a:solidFill>
              </a:rPr>
              <a:t>A place of continuous change, new products and solutions, and most of all </a:t>
            </a:r>
            <a:r>
              <a:rPr lang="en-US" sz="2667" u="sng" dirty="0">
                <a:solidFill>
                  <a:srgbClr val="FFFFFF"/>
                </a:solidFill>
              </a:rPr>
              <a:t>OPPORTUNITY</a:t>
            </a:r>
            <a:endParaRPr lang="en-US" sz="2667" u="sng" dirty="0">
              <a:solidFill>
                <a:srgbClr val="FFFFFF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3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</a:t>
            </a:r>
            <a:r>
              <a:rPr lang="en-US" sz="1200" dirty="0">
                <a:solidFill>
                  <a:srgbClr val="FFFFFF"/>
                </a:solidFill>
                <a:latin typeface="Verdana"/>
              </a:rPr>
              <a:t>Pipeline</a:t>
            </a:r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  <a:endParaRPr lang="en-US" sz="1333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>
                <a:solidFill>
                  <a:schemeClr val="tx2"/>
                </a:solidFill>
                <a:latin typeface="Arial"/>
              </a:rPr>
              <a:t>Ready Solutions</a:t>
            </a:r>
            <a:endParaRPr lang="en-US" sz="1400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  <a:endParaRPr lang="en-US" sz="1467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</a:t>
            </a:r>
            <a:r>
              <a:rPr lang="en-US" sz="1600" dirty="0">
                <a:solidFill>
                  <a:srgbClr val="FFFFFF"/>
                </a:solidFill>
                <a:latin typeface="Verdana"/>
              </a:rPr>
              <a:t>CMPs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</a:t>
              </a:r>
              <a:r>
                <a:rPr lang="en-US" sz="933" dirty="0">
                  <a:solidFill>
                    <a:srgbClr val="000000"/>
                  </a:solidFill>
                </a:rPr>
                <a:t>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21611" y="714166"/>
            <a:ext cx="11076039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1299" y="2074004"/>
            <a:ext cx="1861312" cy="2520499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45517" y="2093282"/>
            <a:ext cx="1747052" cy="243583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1297" y="1369775"/>
            <a:ext cx="11116363" cy="105054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33" dirty="0">
                <a:solidFill>
                  <a:srgbClr val="FFFFFF"/>
                </a:solidFill>
              </a:rPr>
              <a:t>It all needs infrastructure!</a:t>
            </a:r>
            <a:endParaRPr lang="en-US" sz="5333" u="sng" dirty="0">
              <a:solidFill>
                <a:srgbClr val="FFFFFF"/>
              </a:solidFill>
            </a:endParaRPr>
          </a:p>
        </p:txBody>
      </p:sp>
      <p:sp>
        <p:nvSpPr>
          <p:cNvPr id="76" name="Down Arrow 75"/>
          <p:cNvSpPr/>
          <p:nvPr/>
        </p:nvSpPr>
        <p:spPr>
          <a:xfrm>
            <a:off x="3656981" y="222200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chemeClr val="tx2"/>
              </a:solidFill>
            </a:endParaRPr>
          </a:p>
        </p:txBody>
      </p:sp>
      <p:sp>
        <p:nvSpPr>
          <p:cNvPr id="88" name="Down Arrow 87"/>
          <p:cNvSpPr/>
          <p:nvPr/>
        </p:nvSpPr>
        <p:spPr>
          <a:xfrm>
            <a:off x="7400555" y="2189742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chemeClr val="tx2"/>
              </a:solidFill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5437864" y="2162570"/>
            <a:ext cx="1064211" cy="248758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goal of this series of labs is to provide a hands on experience in developing a Continuous Integration/Delivery pipeline </a:t>
            </a:r>
            <a:r>
              <a:rPr lang="en-US" dirty="0" smtClean="0"/>
              <a:t>to deploy </a:t>
            </a:r>
            <a:r>
              <a:rPr lang="en-US" dirty="0" smtClean="0"/>
              <a:t>an apache web server </a:t>
            </a:r>
            <a:r>
              <a:rPr lang="en-US" dirty="0" smtClean="0"/>
              <a:t>with content to server up through the web server.</a:t>
            </a:r>
            <a:endParaRPr lang="en-US" dirty="0" smtClean="0"/>
          </a:p>
          <a:p>
            <a:r>
              <a:rPr lang="en-US" dirty="0" smtClean="0"/>
              <a:t>The tools used </a:t>
            </a:r>
            <a:r>
              <a:rPr lang="en-US" dirty="0" smtClean="0"/>
              <a:t>this </a:t>
            </a:r>
            <a:r>
              <a:rPr lang="en-US" dirty="0" smtClean="0"/>
              <a:t>lab series </a:t>
            </a:r>
            <a:r>
              <a:rPr lang="en-US" dirty="0" smtClean="0"/>
              <a:t>will be:</a:t>
            </a:r>
            <a:endParaRPr lang="en-US" dirty="0"/>
          </a:p>
          <a:p>
            <a:pPr marL="797971" lvl="1" indent="-342900">
              <a:buFont typeface="Arial" charset="0"/>
              <a:buChar char="•"/>
            </a:pPr>
            <a:r>
              <a:rPr lang="en-US" dirty="0" err="1" smtClean="0"/>
              <a:t>Github</a:t>
            </a:r>
            <a:endParaRPr lang="en-US" dirty="0" smtClean="0"/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Jenkins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Puppet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err="1" smtClean="0"/>
              <a:t>Doicker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04238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89510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>
                <a:solidFill>
                  <a:schemeClr val="tx2"/>
                </a:solidFill>
                <a:latin typeface="Arial"/>
              </a:rPr>
              <a:t>Ready Solutions</a:t>
            </a:r>
            <a:endParaRPr lang="en-US" sz="140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32634" y="2241053"/>
            <a:ext cx="1480935" cy="816779"/>
          </a:xfrm>
          <a:prstGeom prst="rect">
            <a:avLst/>
          </a:prstGeom>
          <a:solidFill>
            <a:schemeClr val="bg1">
              <a:alpha val="48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3480" y="1335134"/>
            <a:ext cx="3794197" cy="1981761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Traditional cloud instance with broadest adoption and platforms 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Requires full OS 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7800" y="1138242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18576" y="1335134"/>
            <a:ext cx="3794197" cy="2509212"/>
          </a:xfrm>
          <a:prstGeom prst="rect">
            <a:avLst/>
          </a:prstGeom>
          <a:noFill/>
          <a:ln w="127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Next gen cloud instance</a:t>
            </a: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</a:t>
            </a:r>
            <a:r>
              <a:rPr lang="en-US" sz="1867" dirty="0">
                <a:solidFill>
                  <a:srgbClr val="000000"/>
                </a:solidFill>
              </a:rPr>
              <a:t>hared Kernel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Super fast instantiation </a:t>
            </a:r>
            <a:endParaRPr lang="en-US" sz="1867" dirty="0">
              <a:solidFill>
                <a:srgbClr val="000000"/>
              </a:solidFill>
            </a:endParaRPr>
          </a:p>
          <a:p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r>
              <a:rPr lang="en-US" sz="1867" dirty="0">
                <a:solidFill>
                  <a:srgbClr val="000000"/>
                </a:solidFill>
              </a:rPr>
              <a:t>Very portable</a:t>
            </a: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  <a:p>
            <a:pPr marL="380990" indent="-380990">
              <a:buFont typeface="Arial"/>
              <a:buChar char="•"/>
            </a:pP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91998" y="1126990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928456" y="3299601"/>
            <a:ext cx="2899251" cy="3216691"/>
            <a:chOff x="967324" y="1542111"/>
            <a:chExt cx="3041926" cy="3374989"/>
          </a:xfrm>
        </p:grpSpPr>
        <p:pic>
          <p:nvPicPr>
            <p:cNvPr id="17" name="Picture 16" descr="Docker Diagr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69" y="1654787"/>
              <a:ext cx="2979281" cy="326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967324" y="1542111"/>
              <a:ext cx="1036355" cy="194253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444444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32704" y="4438503"/>
            <a:ext cx="2886683" cy="2102616"/>
            <a:chOff x="4969833" y="2293620"/>
            <a:chExt cx="3073500" cy="2238691"/>
          </a:xfrm>
        </p:grpSpPr>
        <p:pic>
          <p:nvPicPr>
            <p:cNvPr id="20" name="Picture 4" descr="Virtual Machine Diagra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01" y="2394237"/>
              <a:ext cx="3017900" cy="2138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4969833" y="2293620"/>
              <a:ext cx="1039333" cy="810825"/>
            </a:xfrm>
            <a:prstGeom prst="rect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444444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37667" y="3104444"/>
              <a:ext cx="3005666" cy="310445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444444"/>
                  </a:solidFill>
                </a:rPr>
                <a:t>Container Engine</a:t>
              </a:r>
              <a:endParaRPr lang="en-US" sz="1600" dirty="0">
                <a:solidFill>
                  <a:srgbClr val="444444"/>
                </a:solidFill>
              </a:endParaRPr>
            </a:p>
          </p:txBody>
        </p:sp>
      </p:grpSp>
      <p:sp>
        <p:nvSpPr>
          <p:cNvPr id="23" name="Left Brace 22"/>
          <p:cNvSpPr/>
          <p:nvPr/>
        </p:nvSpPr>
        <p:spPr>
          <a:xfrm>
            <a:off x="1294902" y="3513788"/>
            <a:ext cx="503516" cy="1604313"/>
          </a:xfrm>
          <a:prstGeom prst="leftBrace">
            <a:avLst>
              <a:gd name="adj1" fmla="val 8333"/>
              <a:gd name="adj2" fmla="val 74144"/>
            </a:avLst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821" y="4593570"/>
            <a:ext cx="359073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VM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4924" y="4685553"/>
            <a:ext cx="98424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67" dirty="0">
                <a:solidFill>
                  <a:srgbClr val="000000"/>
                </a:solidFill>
              </a:rPr>
              <a:t>container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6279280" y="4446494"/>
            <a:ext cx="533896" cy="713193"/>
          </a:xfrm>
          <a:prstGeom prst="leftBrac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4444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351" y="5183725"/>
            <a:ext cx="2822972" cy="291575"/>
          </a:xfrm>
          <a:prstGeom prst="rect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44444"/>
                </a:solidFill>
              </a:rPr>
              <a:t>Hypervisor</a:t>
            </a:r>
            <a:endParaRPr lang="en-US" sz="1600" dirty="0">
              <a:solidFill>
                <a:srgbClr val="44444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Containers vs </a:t>
            </a:r>
            <a:r>
              <a:rPr lang="en-US" dirty="0" smtClean="0"/>
              <a:t>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8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think about it…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8" y="1777566"/>
            <a:ext cx="3659359" cy="36593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8037" y="5512821"/>
            <a:ext cx="2254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100’s MBs – X GBs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9664" y="5574552"/>
            <a:ext cx="19928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67" dirty="0"/>
              <a:t>MBs – 100s MBs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67" y="2734403"/>
            <a:ext cx="1452460" cy="145246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813623" y="1197743"/>
            <a:ext cx="3809877" cy="388821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77820" y="1186491"/>
            <a:ext cx="3835957" cy="396940"/>
          </a:xfrm>
          <a:prstGeom prst="roundRect">
            <a:avLst/>
          </a:prstGeom>
          <a:solidFill>
            <a:srgbClr val="66006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032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are built on… 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646818" y="1191981"/>
            <a:ext cx="8096521" cy="1734307"/>
            <a:chOff x="408237" y="931762"/>
            <a:chExt cx="8174437" cy="1750997"/>
          </a:xfrm>
        </p:grpSpPr>
        <p:sp>
          <p:nvSpPr>
            <p:cNvPr id="3" name="Rectangle 2"/>
            <p:cNvSpPr/>
            <p:nvPr/>
          </p:nvSpPr>
          <p:spPr>
            <a:xfrm>
              <a:off x="3368233" y="931762"/>
              <a:ext cx="2066081" cy="810228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Linux Containers</a:t>
              </a:r>
            </a:p>
          </p:txBody>
        </p:sp>
        <p:sp>
          <p:nvSpPr>
            <p:cNvPr id="4" name="Flowchart: Terminator 3"/>
            <p:cNvSpPr/>
            <p:nvPr/>
          </p:nvSpPr>
          <p:spPr>
            <a:xfrm>
              <a:off x="408237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50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>
                  <a:solidFill>
                    <a:schemeClr val="bg2"/>
                  </a:solidFill>
                </a:rPr>
                <a:t>namespaces</a:t>
              </a:r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3342192" y="2046788"/>
              <a:ext cx="2118167" cy="635971"/>
            </a:xfrm>
            <a:prstGeom prst="flowChartTerminator">
              <a:avLst/>
            </a:prstGeom>
            <a:solidFill>
              <a:schemeClr val="tx2">
                <a:lumMod val="75000"/>
              </a:schemeClr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 err="1">
                  <a:solidFill>
                    <a:schemeClr val="bg2"/>
                  </a:solidFill>
                </a:rPr>
                <a:t>cgroups</a:t>
              </a:r>
              <a:endParaRPr lang="en-US" sz="1867" dirty="0">
                <a:solidFill>
                  <a:schemeClr val="bg2"/>
                </a:solidFill>
              </a:endParaRPr>
            </a:p>
          </p:txBody>
        </p:sp>
        <p:cxnSp>
          <p:nvCxnSpPr>
            <p:cNvPr id="9" name="Elbow Connector 8"/>
            <p:cNvCxnSpPr>
              <a:stCxn id="3" idx="2"/>
              <a:endCxn id="5" idx="0"/>
            </p:cNvCxnSpPr>
            <p:nvPr/>
          </p:nvCxnSpPr>
          <p:spPr>
            <a:xfrm rot="16200000" flipH="1">
              <a:off x="4248876" y="1894388"/>
              <a:ext cx="304798" cy="2"/>
            </a:xfrm>
            <a:prstGeom prst="bentConnector3">
              <a:avLst/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3" idx="2"/>
              <a:endCxn id="4" idx="0"/>
            </p:cNvCxnSpPr>
            <p:nvPr/>
          </p:nvCxnSpPr>
          <p:spPr>
            <a:xfrm rot="5400000">
              <a:off x="2781899" y="427413"/>
              <a:ext cx="304798" cy="293395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Terminator 10"/>
            <p:cNvSpPr/>
            <p:nvPr/>
          </p:nvSpPr>
          <p:spPr>
            <a:xfrm>
              <a:off x="6464507" y="2035769"/>
              <a:ext cx="2118167" cy="635971"/>
            </a:xfrm>
            <a:prstGeom prst="flowChartTerminator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243840" tIns="182880" rIns="182880" bIns="18288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sz="1867" dirty="0" err="1">
                  <a:solidFill>
                    <a:schemeClr val="bg2"/>
                  </a:solidFill>
                </a:rPr>
                <a:t>SELinux</a:t>
              </a:r>
              <a:r>
                <a:rPr lang="en-US" sz="1867" dirty="0">
                  <a:solidFill>
                    <a:schemeClr val="bg2"/>
                  </a:solidFill>
                </a:rPr>
                <a:t> / </a:t>
              </a:r>
              <a:r>
                <a:rPr lang="en-US" sz="1867" dirty="0" err="1">
                  <a:solidFill>
                    <a:schemeClr val="bg2"/>
                  </a:solidFill>
                </a:rPr>
                <a:t>AppArmor</a:t>
              </a:r>
              <a:endParaRPr lang="en-US" sz="1867" dirty="0">
                <a:solidFill>
                  <a:schemeClr val="bg2"/>
                </a:solidFill>
              </a:endParaRPr>
            </a:p>
          </p:txBody>
        </p:sp>
        <p:cxnSp>
          <p:nvCxnSpPr>
            <p:cNvPr id="15" name="Elbow Connector 14"/>
            <p:cNvCxnSpPr>
              <a:stCxn id="3" idx="2"/>
              <a:endCxn id="11" idx="0"/>
            </p:cNvCxnSpPr>
            <p:nvPr/>
          </p:nvCxnSpPr>
          <p:spPr>
            <a:xfrm rot="16200000" flipH="1">
              <a:off x="5815543" y="327721"/>
              <a:ext cx="293779" cy="3122317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071667" y="3130450"/>
          <a:ext cx="10879712" cy="1195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619"/>
                <a:gridCol w="2825448"/>
                <a:gridCol w="3018972"/>
                <a:gridCol w="2768673"/>
              </a:tblGrid>
              <a:tr h="690880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Purpose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Isolates and virtualizes processes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Limits and accounts for resources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access control security policies and profiles</a:t>
                      </a:r>
                      <a:endParaRPr lang="en-US" sz="1900" dirty="0"/>
                    </a:p>
                  </a:txBody>
                  <a:tcPr marL="121920" marR="121920" marT="60960" marB="60960" anchor="ctr"/>
                </a:tc>
              </a:tr>
              <a:tr h="494453">
                <a:tc>
                  <a:txBody>
                    <a:bodyPr/>
                    <a:lstStyle/>
                    <a:p>
                      <a:pPr algn="l"/>
                      <a:r>
                        <a:rPr lang="en-US" sz="1900" b="1" dirty="0" smtClean="0"/>
                        <a:t>Initial Release</a:t>
                      </a:r>
                      <a:endParaRPr lang="en-US" sz="19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2002 (15 </a:t>
                      </a:r>
                      <a:r>
                        <a:rPr lang="en-US" sz="1900" dirty="0" err="1" smtClean="0">
                          <a:solidFill>
                            <a:schemeClr val="bg2"/>
                          </a:solidFill>
                        </a:rPr>
                        <a:t>yrs</a:t>
                      </a:r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2007</a:t>
                      </a:r>
                      <a:r>
                        <a:rPr lang="en-US" sz="1900" baseline="0" dirty="0" smtClean="0">
                          <a:solidFill>
                            <a:schemeClr val="bg2"/>
                          </a:solidFill>
                        </a:rPr>
                        <a:t> (10 </a:t>
                      </a:r>
                      <a:r>
                        <a:rPr lang="en-US" sz="1900" baseline="0" dirty="0" err="1" smtClean="0">
                          <a:solidFill>
                            <a:schemeClr val="bg2"/>
                          </a:solidFill>
                        </a:rPr>
                        <a:t>yrs</a:t>
                      </a:r>
                      <a:r>
                        <a:rPr lang="en-US" sz="1900" baseline="0" dirty="0" smtClean="0">
                          <a:solidFill>
                            <a:schemeClr val="bg2"/>
                          </a:solidFill>
                        </a:rPr>
                        <a:t>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1998 (19 </a:t>
                      </a:r>
                      <a:r>
                        <a:rPr lang="en-US" sz="1900" dirty="0" err="1" smtClean="0">
                          <a:solidFill>
                            <a:schemeClr val="bg2"/>
                          </a:solidFill>
                        </a:rPr>
                        <a:t>yrs</a:t>
                      </a:r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 ago)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1667" y="4634895"/>
            <a:ext cx="10879712" cy="1349829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3733" dirty="0">
                <a:solidFill>
                  <a:schemeClr val="bg2"/>
                </a:solidFill>
              </a:rPr>
              <a:t>… and have been around for over 10 years.</a:t>
            </a:r>
          </a:p>
        </p:txBody>
      </p:sp>
    </p:spTree>
    <p:extLst>
      <p:ext uri="{BB962C8B-B14F-4D97-AF65-F5344CB8AC3E}">
        <p14:creationId xmlns:p14="http://schemas.microsoft.com/office/powerpoint/2010/main" val="6633804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7682" y="2892639"/>
            <a:ext cx="10610849" cy="1142152"/>
          </a:xfrm>
        </p:spPr>
        <p:txBody>
          <a:bodyPr/>
          <a:lstStyle/>
          <a:p>
            <a:pPr algn="ctr"/>
            <a:r>
              <a:rPr lang="en-US" sz="4800" dirty="0" smtClean="0"/>
              <a:t>Plethora of tools to choose from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61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353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444444"/>
                </a:solidFill>
              </a:rPr>
              <a:t>*From Cloud Native Computing Foundation (CNCF)</a:t>
            </a:r>
            <a:endParaRPr lang="en-US" sz="1200" dirty="0">
              <a:solidFill>
                <a:srgbClr val="44444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1454" y="3278460"/>
            <a:ext cx="1842107" cy="39880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33027" y="960000"/>
            <a:ext cx="632780" cy="367355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11455" y="1004965"/>
            <a:ext cx="537294" cy="519036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10865" y="4286261"/>
            <a:ext cx="842698" cy="452888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821338" y="5276850"/>
            <a:ext cx="1246908" cy="884727"/>
            <a:chOff x="8821338" y="5276850"/>
            <a:chExt cx="1246908" cy="884727"/>
          </a:xfrm>
        </p:grpSpPr>
        <p:sp>
          <p:nvSpPr>
            <p:cNvPr id="4" name="Rectangle 3"/>
            <p:cNvSpPr/>
            <p:nvPr/>
          </p:nvSpPr>
          <p:spPr>
            <a:xfrm>
              <a:off x="8924925" y="5276850"/>
              <a:ext cx="119062" cy="8847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338" y="5376313"/>
              <a:ext cx="1246908" cy="6858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924925" y="5376312"/>
            <a:ext cx="1143321" cy="611533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924925" y="5313598"/>
            <a:ext cx="1328841" cy="789531"/>
            <a:chOff x="8924925" y="5313598"/>
            <a:chExt cx="1328841" cy="7895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924925" y="5313598"/>
              <a:ext cx="1319005" cy="0"/>
            </a:xfrm>
            <a:prstGeom prst="line">
              <a:avLst/>
            </a:prstGeom>
            <a:ln w="12700" cap="rnd">
              <a:solidFill>
                <a:srgbClr val="929EB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929843" y="6103129"/>
              <a:ext cx="1319005" cy="0"/>
            </a:xfrm>
            <a:prstGeom prst="line">
              <a:avLst/>
            </a:prstGeom>
            <a:ln w="12700" cap="rnd" cmpd="sng">
              <a:solidFill>
                <a:srgbClr val="929EBF">
                  <a:alpha val="99000"/>
                </a:srgbClr>
              </a:solidFill>
            </a:ln>
            <a:effectLst/>
            <a:scene3d>
              <a:camera prst="orthographicFront"/>
              <a:lightRig rig="threePt" dir="t"/>
            </a:scene3d>
            <a:sp3d>
              <a:bevelB prst="relaxedIns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243930" y="5313600"/>
              <a:ext cx="9836" cy="789529"/>
            </a:xfrm>
            <a:prstGeom prst="line">
              <a:avLst/>
            </a:prstGeom>
            <a:ln w="12700" cap="rnd">
              <a:solidFill>
                <a:srgbClr val="929EBF">
                  <a:alpha val="99000"/>
                </a:srgb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1" y="2037943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The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70762" y="1475318"/>
            <a:ext cx="7056117" cy="2913801"/>
          </a:xfrm>
        </p:spPr>
        <p:txBody>
          <a:bodyPr/>
          <a:lstStyle/>
          <a:p>
            <a:pPr algn="ctr"/>
            <a:r>
              <a:rPr lang="en-US" sz="6000" dirty="0" smtClean="0"/>
              <a:t>A little history on how we got to </a:t>
            </a:r>
            <a:r>
              <a:rPr lang="en-US" sz="6000" smtClean="0"/>
              <a:t>be where we are today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1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33" y="2331028"/>
            <a:ext cx="9134535" cy="1994392"/>
          </a:xfrm>
        </p:spPr>
        <p:txBody>
          <a:bodyPr/>
          <a:lstStyle/>
          <a:p>
            <a:pPr algn="ctr"/>
            <a:r>
              <a:rPr lang="en-US" dirty="0" smtClean="0"/>
              <a:t>Lets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881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444444"/>
                </a:solidFill>
              </a:rPr>
              <a:t>*From Cloud Native Computing Foundation (CNCF)</a:t>
            </a:r>
            <a:endParaRPr lang="en-US" sz="1200" dirty="0">
              <a:solidFill>
                <a:srgbClr val="44444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24925" y="5276850"/>
            <a:ext cx="119062" cy="8847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5376313"/>
            <a:ext cx="12469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6644865" y="768050"/>
            <a:ext cx="4835961" cy="1294804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i="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61502" y="790906"/>
            <a:ext cx="392940" cy="1244615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Verdana"/>
              </a:rPr>
              <a:t>CI/CD </a:t>
            </a:r>
            <a:r>
              <a:rPr lang="en-US" sz="1200" dirty="0">
                <a:solidFill>
                  <a:srgbClr val="FFFFFF"/>
                </a:solidFill>
                <a:latin typeface="Verdana"/>
              </a:rPr>
              <a:t>Pipeline</a:t>
            </a:r>
            <a:endParaRPr lang="en-US" sz="12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857" y="775899"/>
            <a:ext cx="3280655" cy="1285996"/>
          </a:xfrm>
          <a:prstGeom prst="rect">
            <a:avLst/>
          </a:prstGeom>
          <a:solidFill>
            <a:srgbClr val="FFFFFF">
              <a:alpha val="39000"/>
            </a:srgb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1761" y="792330"/>
            <a:ext cx="431900" cy="1252189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Portals</a:t>
            </a:r>
          </a:p>
        </p:txBody>
      </p:sp>
      <p:pic>
        <p:nvPicPr>
          <p:cNvPr id="68" name="Picture 67" descr="vca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7" y="1405909"/>
            <a:ext cx="857260" cy="536151"/>
          </a:xfrm>
          <a:prstGeom prst="rect">
            <a:avLst/>
          </a:prstGeom>
        </p:spPr>
      </p:pic>
      <p:pic>
        <p:nvPicPr>
          <p:cNvPr id="69" name="Picture 68" descr="servicenow-inc-logo_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4" y="584777"/>
            <a:ext cx="1711595" cy="124090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 rot="16200000">
            <a:off x="-319797" y="1270408"/>
            <a:ext cx="147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Instantiation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97185" y="69341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 rot="16200000">
            <a:off x="-467265" y="5236573"/>
            <a:ext cx="17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Compute/Capacity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8074841" y="22330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Code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93181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VMs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362137" y="214843"/>
            <a:ext cx="3434743" cy="439037"/>
          </a:xfrm>
          <a:prstGeom prst="roundRect">
            <a:avLst/>
          </a:prstGeom>
          <a:solidFill>
            <a:schemeClr val="accent6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Deploying Containers</a:t>
            </a:r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909137" y="4632626"/>
            <a:ext cx="5565169" cy="1617692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14213" y="4642546"/>
            <a:ext cx="5062628" cy="1609049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0505" y="4647699"/>
            <a:ext cx="467444" cy="1596267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On-premises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5" name="Picture 184" descr="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76" y="4530430"/>
            <a:ext cx="1178441" cy="918551"/>
          </a:xfrm>
          <a:prstGeom prst="rect">
            <a:avLst/>
          </a:prstGeom>
        </p:spPr>
      </p:pic>
      <p:pic>
        <p:nvPicPr>
          <p:cNvPr id="186" name="Picture 185" descr="azure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73" y="5194809"/>
            <a:ext cx="965359" cy="664511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5911170" y="4633728"/>
            <a:ext cx="482660" cy="1606249"/>
          </a:xfrm>
          <a:prstGeom prst="rect">
            <a:avLst/>
          </a:prstGeom>
          <a:solidFill>
            <a:schemeClr val="accent5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>
                <a:solidFill>
                  <a:srgbClr val="FFFFFF"/>
                </a:solidFill>
                <a:latin typeface="Verdana"/>
              </a:rPr>
              <a:t>Off-Premises</a:t>
            </a:r>
            <a:endParaRPr lang="en-US" sz="1333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88" name="Picture 187" descr="VirtuStre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11" y="5293010"/>
            <a:ext cx="1676676" cy="402405"/>
          </a:xfrm>
          <a:prstGeom prst="rect">
            <a:avLst/>
          </a:prstGeom>
        </p:spPr>
      </p:pic>
      <p:pic>
        <p:nvPicPr>
          <p:cNvPr id="3" name="Picture 2" descr="vmware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04" y="4699670"/>
            <a:ext cx="802400" cy="580068"/>
          </a:xfrm>
          <a:prstGeom prst="rect">
            <a:avLst/>
          </a:prstGeom>
        </p:spPr>
      </p:pic>
      <p:grpSp>
        <p:nvGrpSpPr>
          <p:cNvPr id="201" name="Group 200"/>
          <p:cNvGrpSpPr/>
          <p:nvPr/>
        </p:nvGrpSpPr>
        <p:grpSpPr>
          <a:xfrm>
            <a:off x="2597890" y="1448022"/>
            <a:ext cx="955710" cy="439031"/>
            <a:chOff x="5133968" y="1895040"/>
            <a:chExt cx="1672475" cy="768296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500" y="1895040"/>
              <a:ext cx="1279458" cy="598146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5133968" y="2250519"/>
              <a:ext cx="1672475" cy="412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Suite</a:t>
              </a:r>
            </a:p>
          </p:txBody>
        </p:sp>
      </p:grpSp>
      <p:pic>
        <p:nvPicPr>
          <p:cNvPr id="9" name="Picture 8" descr="Rackspace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90" y="4810033"/>
            <a:ext cx="1350052" cy="3146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615043" y="5202980"/>
            <a:ext cx="867240" cy="634467"/>
            <a:chOff x="5455605" y="4010787"/>
            <a:chExt cx="650430" cy="47585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05" y="4010787"/>
              <a:ext cx="650430" cy="47585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424" y="4128248"/>
              <a:ext cx="524217" cy="33130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57971" y="5877660"/>
            <a:ext cx="1189749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Standardized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14263" y="5851511"/>
            <a:ext cx="1056700" cy="297454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333" dirty="0">
                <a:solidFill>
                  <a:schemeClr val="tx2"/>
                </a:solidFill>
                <a:latin typeface="Arial"/>
              </a:rPr>
              <a:t>Specialized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41220" y="5867401"/>
            <a:ext cx="801823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Servers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8562" y="5879796"/>
            <a:ext cx="1439818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Ready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962044"/>
            <a:ext cx="3736592" cy="86430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30662" y="778697"/>
            <a:ext cx="2390101" cy="1288836"/>
          </a:xfrm>
          <a:prstGeom prst="rect">
            <a:avLst/>
          </a:prstGeom>
          <a:solidFill>
            <a:schemeClr val="tx2">
              <a:alpha val="39000"/>
            </a:schemeClr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1" name="Picture 80" descr="ansible_circleA_blac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3" y="933600"/>
            <a:ext cx="429704" cy="429704"/>
          </a:xfrm>
          <a:prstGeom prst="rect">
            <a:avLst/>
          </a:prstGeom>
        </p:spPr>
      </p:pic>
      <p:pic>
        <p:nvPicPr>
          <p:cNvPr id="82" name="Picture 81" descr="Chef_Mark_Re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48" y="1470879"/>
            <a:ext cx="412813" cy="4074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3400" y="920220"/>
            <a:ext cx="487216" cy="430217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4149701" y="796775"/>
            <a:ext cx="406457" cy="1251032"/>
          </a:xfrm>
          <a:prstGeom prst="rect">
            <a:avLst/>
          </a:prstGeom>
          <a:solidFill>
            <a:srgbClr val="9E7B3C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Verdana"/>
              </a:rPr>
              <a:t>Scripting</a:t>
            </a:r>
            <a:endParaRPr lang="en-US" sz="1467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6" name="Picture 85" descr="AppsLogo_rgb_Excel_Grn348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95" y="1523753"/>
            <a:ext cx="711448" cy="389479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208386" y="2232097"/>
            <a:ext cx="3258972" cy="2180523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1760" y="2223340"/>
            <a:ext cx="3416163" cy="2192723"/>
          </a:xfrm>
          <a:prstGeom prst="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4559" y="2229010"/>
            <a:ext cx="522917" cy="218705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VM </a:t>
            </a:r>
            <a:r>
              <a:rPr lang="en-US" sz="1600" dirty="0">
                <a:solidFill>
                  <a:srgbClr val="FFFFFF"/>
                </a:solidFill>
                <a:latin typeface="Verdana"/>
              </a:rPr>
              <a:t>CMPs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652382" y="2222695"/>
            <a:ext cx="3821925" cy="2189924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216870" y="2241053"/>
            <a:ext cx="586988" cy="21582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DIY Container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/>
              </a:rPr>
              <a:t> M&amp;O</a:t>
            </a:r>
            <a:endParaRPr lang="en-US" sz="16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5811" y="4575349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6200000">
            <a:off x="-751935" y="3187758"/>
            <a:ext cx="2337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Platforms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353641" y="3257860"/>
            <a:ext cx="984635" cy="526404"/>
            <a:chOff x="5347093" y="1871707"/>
            <a:chExt cx="1283943" cy="6864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78" y="1871707"/>
              <a:ext cx="1279458" cy="598146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5347093" y="2250521"/>
              <a:ext cx="1246225" cy="30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33" dirty="0" err="1">
                  <a:solidFill>
                    <a:srgbClr val="000000"/>
                  </a:solidFill>
                </a:rPr>
                <a:t>vRealize</a:t>
              </a:r>
              <a:r>
                <a:rPr lang="en-US" sz="933" dirty="0">
                  <a:solidFill>
                    <a:srgbClr val="000000"/>
                  </a:solidFill>
                </a:rPr>
                <a:t> </a:t>
              </a:r>
              <a:r>
                <a:rPr lang="en-US" sz="933" dirty="0">
                  <a:solidFill>
                    <a:srgbClr val="000000"/>
                  </a:solidFill>
                </a:rPr>
                <a:t>Suite</a:t>
              </a:r>
            </a:p>
          </p:txBody>
        </p:sp>
      </p:grpSp>
      <p:pic>
        <p:nvPicPr>
          <p:cNvPr id="119" name="Picture 118" descr="ms-azure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8349416" y="2695005"/>
            <a:ext cx="847435" cy="26056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85" y="3150778"/>
            <a:ext cx="1201121" cy="25007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16" y="3699946"/>
            <a:ext cx="1492181" cy="65158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58" y="3300878"/>
            <a:ext cx="1339333" cy="491089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69" y="2953441"/>
            <a:ext cx="566996" cy="77565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21" y="2342817"/>
            <a:ext cx="1502199" cy="93887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978" y="3701837"/>
            <a:ext cx="1168644" cy="3327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7660616" y="2222496"/>
            <a:ext cx="550537" cy="21836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Commercial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Verdana"/>
              </a:rPr>
              <a:t>PaaS and </a:t>
            </a:r>
            <a:r>
              <a:rPr lang="en-US" sz="1400" dirty="0" err="1">
                <a:solidFill>
                  <a:srgbClr val="FFFFFF"/>
                </a:solidFill>
                <a:latin typeface="Verdana"/>
              </a:rPr>
              <a:t>CaaS</a:t>
            </a:r>
            <a:r>
              <a:rPr lang="en-US" sz="1400" dirty="0">
                <a:solidFill>
                  <a:srgbClr val="FFFFFF"/>
                </a:solidFill>
                <a:latin typeface="Verdana"/>
              </a:rPr>
              <a:t> Suites</a:t>
            </a:r>
            <a:endParaRPr lang="en-US" sz="1400" dirty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1" name="Picture 130" descr="ms-azure.png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6"/>
          <a:stretch/>
        </p:blipFill>
        <p:spPr>
          <a:xfrm>
            <a:off x="2573073" y="2467193"/>
            <a:ext cx="1159831" cy="35661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2" y="2588845"/>
            <a:ext cx="1428361" cy="68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89" y="2695006"/>
            <a:ext cx="1552923" cy="1026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9" y="3964578"/>
            <a:ext cx="1401524" cy="360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4" y="3139987"/>
            <a:ext cx="1139645" cy="414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2" y="2369621"/>
            <a:ext cx="720725" cy="5964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881259" y="5860188"/>
            <a:ext cx="494046" cy="307777"/>
          </a:xfrm>
          <a:prstGeom prst="rect">
            <a:avLst/>
          </a:prstGeom>
          <a:solidFill>
            <a:srgbClr val="5482AB"/>
          </a:solidFill>
        </p:spPr>
        <p:txBody>
          <a:bodyPr wrap="none" rtlCol="0">
            <a:spAutoFit/>
          </a:bodyPr>
          <a:lstStyle/>
          <a:p>
            <a:pPr>
              <a:buClr>
                <a:srgbClr val="007DB8"/>
              </a:buClr>
            </a:pPr>
            <a:r>
              <a:rPr lang="en-US" sz="1400" dirty="0">
                <a:solidFill>
                  <a:schemeClr val="tx2"/>
                </a:solidFill>
                <a:latin typeface="Arial"/>
              </a:rPr>
              <a:t>HCI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107" y="5163437"/>
            <a:ext cx="1061515" cy="6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3401" y="5350201"/>
            <a:ext cx="1053795" cy="191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52" y="4683802"/>
            <a:ext cx="1965197" cy="137039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97805" y="2152285"/>
            <a:ext cx="11194455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552938" y="714166"/>
            <a:ext cx="11127881" cy="1393773"/>
          </a:xfrm>
          <a:prstGeom prst="rect">
            <a:avLst/>
          </a:prstGeom>
          <a:solidFill>
            <a:schemeClr val="bg2">
              <a:alpha val="76000"/>
            </a:schemeClr>
          </a:solidFill>
          <a:ln w="12700" cmpd="sng">
            <a:noFill/>
          </a:ln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7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75979" y="4630553"/>
            <a:ext cx="11116363" cy="18084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This is the continuum of cloud platforms customers would consider to support the management and  orchestration of instances. 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9017" y="2142496"/>
            <a:ext cx="11058764" cy="2488059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6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eft-Up Arrow 34"/>
          <p:cNvSpPr/>
          <p:nvPr/>
        </p:nvSpPr>
        <p:spPr>
          <a:xfrm rot="16200000">
            <a:off x="4548306" y="3067344"/>
            <a:ext cx="1437529" cy="1742460"/>
          </a:xfrm>
          <a:prstGeom prst="leftUpArrow">
            <a:avLst>
              <a:gd name="adj1" fmla="val 16003"/>
              <a:gd name="adj2" fmla="val 25000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Transitional Development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4" y="2910947"/>
            <a:ext cx="1766455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813" y="2502676"/>
            <a:ext cx="203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Business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677" y="1672238"/>
            <a:ext cx="3146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Requirements 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Gathering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&amp;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Analysis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2879" y="6259341"/>
            <a:ext cx="164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39" y="4607011"/>
            <a:ext cx="1659135" cy="165913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-5400000">
            <a:off x="2373768" y="3191813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351" y="6259341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Construction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524" y="842418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Testing Planning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78883" y="2878017"/>
            <a:ext cx="179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649" y="4607011"/>
            <a:ext cx="1736565" cy="1638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602" y="2995677"/>
            <a:ext cx="1838227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0299" y="3294622"/>
            <a:ext cx="1112704" cy="13716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10869788" y="1355648"/>
            <a:ext cx="1031932" cy="2090954"/>
          </a:xfrm>
          <a:custGeom>
            <a:avLst/>
            <a:gdLst>
              <a:gd name="connsiteX0" fmla="*/ 29042 w 1031932"/>
              <a:gd name="connsiteY0" fmla="*/ 1725561 h 2090954"/>
              <a:gd name="connsiteX1" fmla="*/ 102784 w 1031932"/>
              <a:gd name="connsiteY1" fmla="*/ 1873045 h 2090954"/>
              <a:gd name="connsiteX2" fmla="*/ 869700 w 1031932"/>
              <a:gd name="connsiteY2" fmla="*/ 2064774 h 2090954"/>
              <a:gd name="connsiteX3" fmla="*/ 1002435 w 1031932"/>
              <a:gd name="connsiteY3" fmla="*/ 1858297 h 2090954"/>
              <a:gd name="connsiteX4" fmla="*/ 1031932 w 1031932"/>
              <a:gd name="connsiteY4" fmla="*/ 0 h 20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932" h="2090954">
                <a:moveTo>
                  <a:pt x="29042" y="1725561"/>
                </a:moveTo>
                <a:cubicBezTo>
                  <a:pt x="-4142" y="1771035"/>
                  <a:pt x="-37326" y="1816510"/>
                  <a:pt x="102784" y="1873045"/>
                </a:cubicBezTo>
                <a:cubicBezTo>
                  <a:pt x="242894" y="1929580"/>
                  <a:pt x="719758" y="2067232"/>
                  <a:pt x="869700" y="2064774"/>
                </a:cubicBezTo>
                <a:cubicBezTo>
                  <a:pt x="1019642" y="2062316"/>
                  <a:pt x="975396" y="2202426"/>
                  <a:pt x="1002435" y="1858297"/>
                </a:cubicBezTo>
                <a:cubicBezTo>
                  <a:pt x="1029474" y="1514168"/>
                  <a:pt x="1031932" y="0"/>
                  <a:pt x="1031932" y="0"/>
                </a:cubicBezTo>
              </a:path>
            </a:pathLst>
          </a:custGeom>
          <a:noFill/>
          <a:ln w="12700" cmpd="sng"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nt Arrow 24"/>
          <p:cNvSpPr/>
          <p:nvPr/>
        </p:nvSpPr>
        <p:spPr>
          <a:xfrm rot="5400000">
            <a:off x="10170063" y="1750489"/>
            <a:ext cx="1244474" cy="1245903"/>
          </a:xfrm>
          <a:prstGeom prst="bentArrow">
            <a:avLst>
              <a:gd name="adj1" fmla="val 18183"/>
              <a:gd name="adj2" fmla="val 18467"/>
              <a:gd name="adj3" fmla="val 24985"/>
              <a:gd name="adj4" fmla="val 36002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5035" y="849942"/>
            <a:ext cx="1796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Test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Execution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4" y="1468143"/>
            <a:ext cx="1663306" cy="1364849"/>
          </a:xfrm>
          <a:prstGeom prst="rect">
            <a:avLst/>
          </a:prstGeom>
        </p:spPr>
      </p:pic>
      <p:sp>
        <p:nvSpPr>
          <p:cNvPr id="30" name="Bent-Up Arrow 29"/>
          <p:cNvSpPr/>
          <p:nvPr/>
        </p:nvSpPr>
        <p:spPr>
          <a:xfrm>
            <a:off x="9294215" y="2832992"/>
            <a:ext cx="860683" cy="2927070"/>
          </a:xfrm>
          <a:prstGeom prst="bentUpArrow">
            <a:avLst>
              <a:gd name="adj1" fmla="val 23252"/>
              <a:gd name="adj2" fmla="val 29793"/>
              <a:gd name="adj3" fmla="val 25000"/>
            </a:avLst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1" name="Bent-Up Arrow 30"/>
          <p:cNvSpPr/>
          <p:nvPr/>
        </p:nvSpPr>
        <p:spPr>
          <a:xfrm>
            <a:off x="4757829" y="2840536"/>
            <a:ext cx="1583977" cy="787567"/>
          </a:xfrm>
          <a:prstGeom prst="bentUp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" name="Down Arrow 35"/>
          <p:cNvSpPr/>
          <p:nvPr/>
        </p:nvSpPr>
        <p:spPr>
          <a:xfrm rot="-5400000">
            <a:off x="7046363" y="5036266"/>
            <a:ext cx="291045" cy="800622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7" name="Down Arrow 36"/>
          <p:cNvSpPr/>
          <p:nvPr/>
        </p:nvSpPr>
        <p:spPr>
          <a:xfrm rot="-5400000">
            <a:off x="7763812" y="1609517"/>
            <a:ext cx="344866" cy="1135918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235" y="1484646"/>
            <a:ext cx="2050806" cy="1371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4767" y="5193745"/>
            <a:ext cx="1271542" cy="1132634"/>
          </a:xfrm>
          <a:prstGeom prst="rect">
            <a:avLst/>
          </a:prstGeom>
        </p:spPr>
      </p:pic>
      <p:sp>
        <p:nvSpPr>
          <p:cNvPr id="42" name="Down Arrow 41"/>
          <p:cNvSpPr/>
          <p:nvPr/>
        </p:nvSpPr>
        <p:spPr>
          <a:xfrm>
            <a:off x="10985916" y="4682717"/>
            <a:ext cx="272019" cy="522846"/>
          </a:xfrm>
          <a:prstGeom prst="downArrow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50947" y="4760891"/>
            <a:ext cx="125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chemeClr val="tx2"/>
                </a:solidFill>
              </a:rPr>
              <a:t>Maintain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0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7" grpId="0"/>
      <p:bldP spid="9" grpId="0"/>
      <p:bldP spid="11" grpId="0" animBg="1"/>
      <p:bldP spid="13" grpId="0"/>
      <p:bldP spid="15" grpId="0"/>
      <p:bldP spid="16" grpId="0"/>
      <p:bldP spid="25" grpId="0" animBg="1"/>
      <p:bldP spid="28" grpId="0"/>
      <p:bldP spid="30" grpId="0" animBg="1"/>
      <p:bldP spid="31" grpId="0" animBg="1"/>
      <p:bldP spid="36" grpId="0" animBg="1"/>
      <p:bldP spid="37" grpId="0" animBg="1"/>
      <p:bldP spid="42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Change was </a:t>
            </a:r>
            <a:r>
              <a:rPr lang="en-US" dirty="0"/>
              <a:t>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Groups worked in </a:t>
            </a:r>
            <a:r>
              <a:rPr lang="en-US" sz="1800" dirty="0" smtClean="0"/>
              <a:t>isolation, no collaboration and communication with the business folks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Work performed sequentially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Inflexible to change </a:t>
            </a:r>
            <a:r>
              <a:rPr lang="en-US" sz="1800" dirty="0" smtClean="0"/>
              <a:t>to </a:t>
            </a:r>
            <a:r>
              <a:rPr lang="en-US" sz="1800" dirty="0"/>
              <a:t>business </a:t>
            </a:r>
            <a:r>
              <a:rPr lang="en-US" sz="1800" dirty="0" smtClean="0"/>
              <a:t>requirements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Difficult to go back to a previous </a:t>
            </a:r>
            <a:r>
              <a:rPr lang="en-US" sz="1800" dirty="0" smtClean="0"/>
              <a:t>phase of the development cycle</a:t>
            </a:r>
            <a:endParaRPr lang="en-US" sz="1800" dirty="0" smtClean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Testing is conducted when the whole project is done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/>
              <a:t>Functionality is not observed till the testing </a:t>
            </a:r>
            <a:r>
              <a:rPr lang="en-US" sz="1800" dirty="0" smtClean="0"/>
              <a:t>is being conducted</a:t>
            </a:r>
            <a:endParaRPr lang="en-US" sz="1800" dirty="0" smtClean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Issues </a:t>
            </a:r>
            <a:r>
              <a:rPr lang="en-US" sz="1800" dirty="0"/>
              <a:t>and misinterpretation of </a:t>
            </a:r>
            <a:r>
              <a:rPr lang="en-US" sz="1800" dirty="0" smtClean="0"/>
              <a:t>requirements are not </a:t>
            </a:r>
            <a:r>
              <a:rPr lang="en-US" sz="1800" dirty="0"/>
              <a:t>found </a:t>
            </a:r>
            <a:r>
              <a:rPr lang="en-US" sz="1800" dirty="0" smtClean="0"/>
              <a:t>till </a:t>
            </a:r>
            <a:r>
              <a:rPr lang="en-US" sz="1800" dirty="0"/>
              <a:t>the end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Modification/changes </a:t>
            </a:r>
            <a:r>
              <a:rPr lang="en-US" sz="1800" dirty="0" smtClean="0"/>
              <a:t>is costly </a:t>
            </a:r>
            <a:r>
              <a:rPr lang="en-US" sz="1800" dirty="0"/>
              <a:t>and time </a:t>
            </a:r>
            <a:r>
              <a:rPr lang="en-US" sz="1800" dirty="0" smtClean="0"/>
              <a:t>consuming</a:t>
            </a:r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/>
              <a:t>Operation </a:t>
            </a:r>
            <a:r>
              <a:rPr lang="en-US" sz="1800" dirty="0" smtClean="0"/>
              <a:t>is not </a:t>
            </a:r>
            <a:r>
              <a:rPr lang="en-US" sz="1800" dirty="0" smtClean="0"/>
              <a:t>included with any decisions during the entire development life cycle, however, </a:t>
            </a:r>
            <a:r>
              <a:rPr lang="en-US" sz="1800" dirty="0" smtClean="0"/>
              <a:t>have to </a:t>
            </a:r>
            <a:r>
              <a:rPr lang="en-US" sz="1800" dirty="0" smtClean="0"/>
              <a:t>support what was given to </a:t>
            </a:r>
            <a:r>
              <a:rPr lang="en-US" sz="1800" dirty="0" smtClean="0"/>
              <a:t>them in the end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>
                <a:schemeClr val="bg1"/>
              </a:buClr>
              <a:buFont typeface="Arial" charset="0"/>
              <a:buChar char="•"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</a:t>
            </a:r>
            <a:r>
              <a:rPr lang="mr-IN" dirty="0" smtClean="0"/>
              <a:t>–</a:t>
            </a:r>
            <a:r>
              <a:rPr lang="en-US" dirty="0" smtClean="0"/>
              <a:t> 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alternative to the traditional development life cycle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 approach affording the ability to respond </a:t>
            </a:r>
            <a:r>
              <a:rPr lang="en-US" dirty="0"/>
              <a:t>to unpredictability through incremental, iterative work cadences and empirical </a:t>
            </a:r>
            <a:r>
              <a:rPr lang="en-US" dirty="0" smtClean="0"/>
              <a:t>feedback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Scrum is the most popular way of introducing Agile development to an organization</a:t>
            </a:r>
          </a:p>
          <a:p>
            <a:pPr marL="797971" lvl="1" indent="-342900">
              <a:buFont typeface="Arial" charset="0"/>
              <a:buChar char="•"/>
            </a:pPr>
            <a:r>
              <a:rPr lang="en-US" dirty="0" smtClean="0"/>
              <a:t>Scrum consist of 3 roles </a:t>
            </a:r>
          </a:p>
          <a:p>
            <a:pPr marL="1261510" lvl="2" indent="-342900">
              <a:buFont typeface="Arial" charset="0"/>
              <a:buChar char="•"/>
            </a:pPr>
            <a:r>
              <a:rPr lang="en-US" dirty="0"/>
              <a:t>Product Owner, Team, and </a:t>
            </a:r>
            <a:r>
              <a:rPr lang="en-US" dirty="0">
                <a:hlinkClick r:id="rId3" tooltip="The Scrum Master Checklist"/>
              </a:rPr>
              <a:t>Scrum </a:t>
            </a:r>
            <a:r>
              <a:rPr lang="en-US" dirty="0" smtClean="0">
                <a:hlinkClick r:id="rId3" tooltip="The Scrum Master Checklist"/>
              </a:rPr>
              <a:t>Master</a:t>
            </a:r>
            <a:endParaRPr lang="en-US" dirty="0" smtClean="0"/>
          </a:p>
          <a:p>
            <a:pPr marL="1261510" lvl="2" indent="-342900">
              <a:buFont typeface="Arial" charset="0"/>
              <a:buChar char="•"/>
            </a:pPr>
            <a:r>
              <a:rPr lang="en-US" dirty="0"/>
              <a:t>Scrum has five meetings: </a:t>
            </a:r>
            <a:r>
              <a:rPr lang="en-US" dirty="0">
                <a:hlinkClick r:id="rId4" tooltip="Backlog Grooming"/>
              </a:rPr>
              <a:t>Backlog Grooming (aka Backlog Refinement)</a:t>
            </a:r>
            <a:r>
              <a:rPr lang="en-US" dirty="0"/>
              <a:t>, </a:t>
            </a:r>
            <a:r>
              <a:rPr lang="en-US" dirty="0">
                <a:hlinkClick r:id="rId5" tooltip="The Sprint Planning Meeting"/>
              </a:rPr>
              <a:t>Sprint Planning</a:t>
            </a:r>
            <a:r>
              <a:rPr lang="en-US" dirty="0"/>
              <a:t>, </a:t>
            </a:r>
            <a:r>
              <a:rPr lang="en-US" dirty="0">
                <a:hlinkClick r:id="rId6" tooltip="The Daily Scrum Meeting"/>
              </a:rPr>
              <a:t>Daily Scrum (aka 15-minute standup)</a:t>
            </a:r>
            <a:r>
              <a:rPr lang="en-US" dirty="0"/>
              <a:t>, the </a:t>
            </a:r>
            <a:r>
              <a:rPr lang="en-US" dirty="0">
                <a:hlinkClick r:id="rId7" tooltip="The Sprint Review Meeting"/>
              </a:rPr>
              <a:t>Sprint Review Meeting</a:t>
            </a:r>
            <a:r>
              <a:rPr lang="en-US" dirty="0"/>
              <a:t>, and the </a:t>
            </a:r>
            <a:r>
              <a:rPr lang="en-US" dirty="0">
                <a:hlinkClick r:id="rId8" tooltip="The Sprint Retrospective Meeting"/>
              </a:rPr>
              <a:t>Sprint Retrospective Meeting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Agile?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Agile development methodology provides opportunities to assess the direction of a project throughout the development </a:t>
            </a:r>
            <a:r>
              <a:rPr lang="en-US" sz="2000" dirty="0" smtClean="0"/>
              <a:t>lifecycle</a:t>
            </a:r>
          </a:p>
          <a:p>
            <a:r>
              <a:rPr lang="en-US" sz="4000" b="1" dirty="0" smtClean="0"/>
              <a:t>How?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hrough </a:t>
            </a:r>
            <a:r>
              <a:rPr lang="en-US" sz="2000" dirty="0"/>
              <a:t>regular cadences of work, known as sprints or iterations, at the end of which teams </a:t>
            </a:r>
            <a:r>
              <a:rPr lang="en-US" sz="2000" dirty="0" smtClean="0"/>
              <a:t>must </a:t>
            </a:r>
            <a:r>
              <a:rPr lang="en-US" sz="2000" dirty="0"/>
              <a:t>present a potentially shippable product </a:t>
            </a:r>
            <a:r>
              <a:rPr lang="en-US" sz="2000" dirty="0" smtClean="0"/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9007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Sprint?</a:t>
            </a:r>
            <a:br>
              <a:rPr lang="en-US" sz="4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692488"/>
            <a:ext cx="10610849" cy="4879762"/>
          </a:xfrm>
        </p:spPr>
        <p:txBody>
          <a:bodyPr/>
          <a:lstStyle/>
          <a:p>
            <a:r>
              <a:rPr lang="en-US" sz="1800" dirty="0" smtClean="0"/>
              <a:t>Is </a:t>
            </a:r>
            <a:r>
              <a:rPr lang="en-US" sz="1800" dirty="0"/>
              <a:t>the basic unit of development in </a:t>
            </a:r>
            <a:r>
              <a:rPr lang="en-US" sz="1800" b="1" dirty="0"/>
              <a:t>Scrum</a:t>
            </a:r>
            <a:r>
              <a:rPr lang="en-US" sz="1800" dirty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Is a </a:t>
            </a:r>
            <a:r>
              <a:rPr lang="en-US" sz="1800" dirty="0" err="1"/>
              <a:t>timeboxed</a:t>
            </a:r>
            <a:r>
              <a:rPr lang="en-US" sz="1800" dirty="0"/>
              <a:t> effort; </a:t>
            </a:r>
            <a:r>
              <a:rPr lang="en-US" sz="1800" dirty="0" smtClean="0"/>
              <a:t>that is, it is </a:t>
            </a:r>
            <a:r>
              <a:rPr lang="en-US" sz="1800" dirty="0"/>
              <a:t>restricted to a specific duration.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duration is fixed in advance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</a:t>
            </a:r>
            <a:r>
              <a:rPr lang="en-US" sz="1800" dirty="0"/>
              <a:t> </a:t>
            </a:r>
            <a:r>
              <a:rPr lang="en-US" sz="1800" b="1" dirty="0"/>
              <a:t>sprint</a:t>
            </a:r>
            <a:r>
              <a:rPr lang="en-US" sz="1800" dirty="0"/>
              <a:t> </a:t>
            </a:r>
            <a:r>
              <a:rPr lang="en-US" sz="1800" dirty="0" smtClean="0"/>
              <a:t>is </a:t>
            </a:r>
            <a:r>
              <a:rPr lang="en-US" sz="1800" dirty="0"/>
              <a:t>normally between one week and one month, with two weeks being the most common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</a:t>
            </a:r>
            <a:r>
              <a:rPr lang="en-US" sz="1800" dirty="0" smtClean="0"/>
              <a:t>eams </a:t>
            </a:r>
            <a:r>
              <a:rPr lang="en-US" sz="1800" dirty="0"/>
              <a:t>use inspection throughout an agile project to ensure that the team meets the goals of each part of the process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each sprint into its own list of requirements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 </a:t>
            </a:r>
            <a:r>
              <a:rPr lang="en-US" sz="1800" dirty="0"/>
              <a:t>sprint, the development team builds and tests a functional part of the product until the product owner accepts it and the functionality becomes a potentially shippable product.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When </a:t>
            </a:r>
            <a:r>
              <a:rPr lang="en-US" sz="1800" dirty="0"/>
              <a:t>one sprint finishes, another sprint starts.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Scrum </a:t>
            </a:r>
            <a:r>
              <a:rPr lang="en-US" sz="1800" dirty="0"/>
              <a:t>teams deliver product features in increments at the end of each sprint. A product release occurs at the end of a sprint or after several sprints.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23002</TotalTime>
  <Words>2003</Words>
  <Application>Microsoft Office PowerPoint</Application>
  <PresentationFormat>Widescreen</PresentationFormat>
  <Paragraphs>353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33</vt:i4>
      </vt:variant>
    </vt:vector>
  </HeadingPairs>
  <TitlesOfParts>
    <vt:vector size="61" baseType="lpstr">
      <vt:lpstr>Architects Daughter</vt:lpstr>
      <vt:lpstr>Arial</vt:lpstr>
      <vt:lpstr>Arial Black</vt:lpstr>
      <vt:lpstr>Avenir Book</vt:lpstr>
      <vt:lpstr>Calibri</vt:lpstr>
      <vt:lpstr>Chalkboard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Goal</vt:lpstr>
      <vt:lpstr>PowerPoint Presentation</vt:lpstr>
      <vt:lpstr>Application</vt:lpstr>
      <vt:lpstr>Transitional Development Process</vt:lpstr>
      <vt:lpstr>Why Change was Needed?</vt:lpstr>
      <vt:lpstr>Answer – Agile Development</vt:lpstr>
      <vt:lpstr>Why Agile?</vt:lpstr>
      <vt:lpstr>Sprint? </vt:lpstr>
      <vt:lpstr>What is a team?</vt:lpstr>
      <vt:lpstr>Why DevOps</vt:lpstr>
      <vt:lpstr>Continuous Integration/Delivery</vt:lpstr>
      <vt:lpstr>Infrastructure</vt:lpstr>
      <vt:lpstr>Journey of Instances</vt:lpstr>
      <vt:lpstr>How Does this help You!</vt:lpstr>
      <vt:lpstr>PowerPoint Presentation</vt:lpstr>
      <vt:lpstr>PowerPoint Presentation</vt:lpstr>
      <vt:lpstr>PowerPoint Presentation</vt:lpstr>
      <vt:lpstr>PowerPoint Presentation</vt:lpstr>
      <vt:lpstr>Containers 101</vt:lpstr>
      <vt:lpstr>PowerPoint Presentation</vt:lpstr>
      <vt:lpstr>Containers vs VMs</vt:lpstr>
      <vt:lpstr>Another way to think about it…</vt:lpstr>
      <vt:lpstr>Linux containers are built on… </vt:lpstr>
      <vt:lpstr>PowerPoint Presentation</vt:lpstr>
      <vt:lpstr>PowerPoint Presentation</vt:lpstr>
      <vt:lpstr>The Project </vt:lpstr>
      <vt:lpstr>PowerPoint Presentation</vt:lpstr>
      <vt:lpstr>Questions?</vt:lpstr>
      <vt:lpstr>Lets Get Started</vt:lpstr>
      <vt:lpstr>PowerPoint Presentation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79</cp:revision>
  <dcterms:created xsi:type="dcterms:W3CDTF">2017-08-14T19:58:38Z</dcterms:created>
  <dcterms:modified xsi:type="dcterms:W3CDTF">2017-09-03T15:59:13Z</dcterms:modified>
</cp:coreProperties>
</file>